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9" r:id="rId5"/>
    <p:sldId id="258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712210" y="635635"/>
            <a:ext cx="47675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600"/>
              <a:t>微信朋友圈</a:t>
            </a:r>
            <a:r>
              <a:rPr lang="en-US" altLang="zh-CN" sz="3600"/>
              <a:t>2015</a:t>
            </a:r>
            <a:r>
              <a:rPr lang="zh-CN" altLang="en-US" sz="3600"/>
              <a:t>年数据</a:t>
            </a:r>
            <a:endParaRPr lang="zh-CN" altLang="en-US" sz="3600"/>
          </a:p>
        </p:txBody>
      </p:sp>
      <p:sp>
        <p:nvSpPr>
          <p:cNvPr id="5" name="文本框 4"/>
          <p:cNvSpPr txBox="1"/>
          <p:nvPr/>
        </p:nvSpPr>
        <p:spPr>
          <a:xfrm>
            <a:off x="1705610" y="1600200"/>
            <a:ext cx="878078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Arial" panose="020B0604020202090204" pitchFamily="34" charset="0"/>
              <a:buChar char="•"/>
            </a:pPr>
            <a:r>
              <a:rPr lang="en-US" altLang="zh-CN" sz="2400"/>
              <a:t>5.49 </a:t>
            </a:r>
            <a:r>
              <a:rPr lang="zh-CN" altLang="en-US" sz="2400"/>
              <a:t>亿微信 </a:t>
            </a:r>
            <a:r>
              <a:rPr lang="en-US" altLang="zh-CN" sz="2400"/>
              <a:t>MAU</a:t>
            </a:r>
            <a:endParaRPr lang="en-US" altLang="zh-CN" sz="24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400"/>
              <a:t>朋友圈每天活跃量</a:t>
            </a:r>
            <a:endParaRPr lang="zh-CN" altLang="en-US" sz="2400"/>
          </a:p>
          <a:p>
            <a:pPr lvl="1"/>
            <a:r>
              <a:rPr lang="zh-CN" altLang="en-US" sz="2400"/>
              <a:t>发表</a:t>
            </a:r>
            <a:r>
              <a:rPr lang="en-US" altLang="zh-CN" sz="2400"/>
              <a:t>+</a:t>
            </a:r>
            <a:r>
              <a:rPr lang="zh-CN" altLang="en-US" sz="2400"/>
              <a:t>赞</a:t>
            </a:r>
            <a:r>
              <a:rPr lang="en-US" altLang="zh-CN" sz="2400"/>
              <a:t>+</a:t>
            </a:r>
            <a:r>
              <a:rPr lang="zh-CN" altLang="en-US" sz="2400"/>
              <a:t>评论：过 </a:t>
            </a:r>
            <a:r>
              <a:rPr lang="en-US" altLang="zh-CN" sz="2400"/>
              <a:t>10 </a:t>
            </a:r>
            <a:r>
              <a:rPr lang="zh-CN" altLang="en-US" sz="2400"/>
              <a:t>亿</a:t>
            </a:r>
            <a:endParaRPr lang="zh-CN" altLang="en-US" sz="2400"/>
          </a:p>
          <a:p>
            <a:pPr lvl="1"/>
            <a:r>
              <a:rPr lang="zh-CN" altLang="en-US" sz="2400"/>
              <a:t>浏览：过 </a:t>
            </a:r>
            <a:r>
              <a:rPr lang="en-US" altLang="zh-CN" sz="2400"/>
              <a:t>100 </a:t>
            </a:r>
            <a:r>
              <a:rPr lang="zh-CN" altLang="en-US" sz="2400"/>
              <a:t>亿</a:t>
            </a:r>
            <a:endParaRPr lang="zh-CN" altLang="en-US" sz="24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400"/>
              <a:t>节日效应</a:t>
            </a:r>
            <a:endParaRPr lang="zh-CN" altLang="en-US" sz="2400"/>
          </a:p>
          <a:p>
            <a:pPr lvl="1"/>
            <a:r>
              <a:rPr lang="zh-CN" altLang="en-US" sz="2400"/>
              <a:t>每个节假日都是一次狂欢：元旦、除夕、情人节、七夕等</a:t>
            </a:r>
            <a:endParaRPr lang="zh-CN" altLang="en-US" sz="2400"/>
          </a:p>
          <a:p>
            <a:pPr lvl="1"/>
            <a:r>
              <a:rPr lang="zh-CN" altLang="en-US" sz="2400"/>
              <a:t>节日流量</a:t>
            </a:r>
            <a:r>
              <a:rPr lang="en-US" altLang="zh-CN" sz="2400"/>
              <a:t>:</a:t>
            </a:r>
            <a:r>
              <a:rPr lang="zh-CN" altLang="en-US" sz="2400"/>
              <a:t>平时流量</a:t>
            </a:r>
            <a:r>
              <a:rPr lang="en-US" altLang="zh-CN" sz="2400"/>
              <a:t>=2:1</a:t>
            </a:r>
            <a:endParaRPr lang="en-US" altLang="zh-CN" sz="2400"/>
          </a:p>
          <a:p>
            <a:pPr marL="285750" indent="-285750">
              <a:buFont typeface="Arial" panose="020B0604020202090204" pitchFamily="34" charset="0"/>
              <a:buChar char="•"/>
            </a:pPr>
            <a:r>
              <a:rPr lang="zh-CN" altLang="en-US" sz="2400"/>
              <a:t>突发效应</a:t>
            </a:r>
            <a:endParaRPr lang="zh-CN" altLang="en-US" sz="2400"/>
          </a:p>
          <a:p>
            <a:pPr lvl="1"/>
            <a:r>
              <a:rPr lang="zh-CN" altLang="en-US" sz="2400"/>
              <a:t>零点：元旦、除夕、圣诞</a:t>
            </a:r>
            <a:endParaRPr lang="zh-CN" altLang="en-US" sz="2400"/>
          </a:p>
          <a:p>
            <a:pPr lvl="1"/>
            <a:r>
              <a:rPr lang="zh-CN" altLang="en-US" sz="2400"/>
              <a:t>各类突发事件：重大体育比赛、北京下雪了、</a:t>
            </a:r>
            <a:r>
              <a:rPr lang="en-US" altLang="zh-CN" sz="2400"/>
              <a:t>...</a:t>
            </a:r>
            <a:endParaRPr lang="en-US" altLang="zh-CN" sz="2400"/>
          </a:p>
          <a:p>
            <a:pPr lvl="1"/>
            <a:r>
              <a:rPr lang="zh-CN" altLang="en-US" sz="2400"/>
              <a:t>突发峰值</a:t>
            </a:r>
            <a:r>
              <a:rPr lang="en-US" altLang="zh-CN" sz="2400"/>
              <a:t>:</a:t>
            </a:r>
            <a:r>
              <a:rPr lang="zh-CN" altLang="en-US" sz="2400"/>
              <a:t>平时峰值</a:t>
            </a:r>
            <a:r>
              <a:rPr lang="en-US" altLang="zh-CN" sz="2400"/>
              <a:t>=5:1</a:t>
            </a:r>
            <a:endParaRPr lang="zh-CN" altLang="en-US" sz="2400"/>
          </a:p>
          <a:p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140700" y="6223000"/>
            <a:ext cx="37395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-- </a:t>
            </a:r>
            <a:r>
              <a:rPr lang="zh-CN" altLang="en-US"/>
              <a:t>数据来源：</a:t>
            </a:r>
            <a:r>
              <a:rPr lang="en-US" altLang="zh-CN"/>
              <a:t>ArchSummit 2015 陈明 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718560" y="635635"/>
            <a:ext cx="4754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600"/>
              <a:t>朋友圈</a:t>
            </a:r>
            <a:r>
              <a:rPr lang="zh-CN" sz="3600"/>
              <a:t>的</a:t>
            </a:r>
            <a:r>
              <a:rPr sz="3600"/>
              <a:t>四个</a:t>
            </a:r>
            <a:r>
              <a:rPr lang="zh-CN" sz="3600"/>
              <a:t>核心数据</a:t>
            </a:r>
            <a:endParaRPr lang="zh-CN" sz="3600"/>
          </a:p>
        </p:txBody>
      </p:sp>
      <p:sp>
        <p:nvSpPr>
          <p:cNvPr id="5" name="文本框 4"/>
          <p:cNvSpPr txBox="1"/>
          <p:nvPr/>
        </p:nvSpPr>
        <p:spPr>
          <a:xfrm>
            <a:off x="1705610" y="1600200"/>
            <a:ext cx="878078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Arial" panose="020B0604020202090204" pitchFamily="34" charset="0"/>
              <a:buChar char="•"/>
            </a:pPr>
            <a:r>
              <a:rPr sz="2400"/>
              <a:t> 发布</a:t>
            </a:r>
            <a:r>
              <a:rPr lang="zh-CN" sz="2400"/>
              <a:t>：</a:t>
            </a:r>
            <a:r>
              <a:rPr sz="2400"/>
              <a:t>发布数据记录了来自所有用户所有的feed，比如一个用户发布了几张图片，每张图片的URL是什么，在CDN里的URL是什么，它有哪些元属性，谁可以看，谁不可以看等等。</a:t>
            </a:r>
            <a:endParaRPr sz="240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sz="2400"/>
              <a:t> 相册</a:t>
            </a:r>
            <a:r>
              <a:rPr lang="zh-CN" sz="2400"/>
              <a:t>：</a:t>
            </a:r>
            <a:r>
              <a:rPr sz="2400"/>
              <a:t>相册是每个用户独立的，记录了该用户所发布的所有内容。</a:t>
            </a:r>
            <a:endParaRPr sz="240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sz="2400"/>
              <a:t>评论</a:t>
            </a:r>
            <a:r>
              <a:rPr lang="zh-CN" sz="2400"/>
              <a:t>：</a:t>
            </a:r>
            <a:r>
              <a:rPr sz="2400"/>
              <a:t>评论就是针对某个具体发布的朋友评论和点赞操作。</a:t>
            </a:r>
            <a:endParaRPr sz="2400"/>
          </a:p>
          <a:p>
            <a:pPr marL="342900" indent="-342900">
              <a:buFont typeface="Arial" panose="020B0604020202090204" pitchFamily="34" charset="0"/>
              <a:buChar char="•"/>
            </a:pPr>
            <a:r>
              <a:rPr sz="2400"/>
              <a:t>时间线</a:t>
            </a:r>
            <a:r>
              <a:rPr lang="zh-CN" sz="2400"/>
              <a:t>：</a:t>
            </a:r>
            <a:r>
              <a:rPr sz="2400"/>
              <a:t>所谓“刷朋友圈”，就是刷时间线，就是一个用户所有朋友的发布内容。</a:t>
            </a:r>
            <a:endParaRPr sz="2400"/>
          </a:p>
        </p:txBody>
      </p:sp>
      <p:sp>
        <p:nvSpPr>
          <p:cNvPr id="6" name="文本框 5"/>
          <p:cNvSpPr txBox="1"/>
          <p:nvPr/>
        </p:nvSpPr>
        <p:spPr>
          <a:xfrm>
            <a:off x="8140700" y="6223000"/>
            <a:ext cx="37395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-- </a:t>
            </a:r>
            <a:r>
              <a:rPr lang="zh-CN" altLang="en-US"/>
              <a:t>数据来源：</a:t>
            </a:r>
            <a:r>
              <a:rPr lang="en-US" altLang="zh-CN"/>
              <a:t>ArchSummit 2015 陈明 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3" name="组合 22"/>
          <p:cNvGrpSpPr/>
          <p:nvPr/>
        </p:nvGrpSpPr>
        <p:grpSpPr>
          <a:xfrm>
            <a:off x="1543050" y="2404745"/>
            <a:ext cx="1155700" cy="1155700"/>
            <a:chOff x="2450" y="3620"/>
            <a:chExt cx="1820" cy="1820"/>
          </a:xfrm>
        </p:grpSpPr>
        <p:sp>
          <p:nvSpPr>
            <p:cNvPr id="3" name="椭圆 2"/>
            <p:cNvSpPr/>
            <p:nvPr/>
          </p:nvSpPr>
          <p:spPr>
            <a:xfrm>
              <a:off x="2450" y="3620"/>
              <a:ext cx="1820" cy="18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2820" y="4240"/>
              <a:ext cx="1080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发布</a:t>
              </a:r>
              <a:endParaRPr lang="zh-CN" altLang="en-US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168650" y="1911350"/>
            <a:ext cx="1739900" cy="406400"/>
            <a:chOff x="4990" y="3010"/>
            <a:chExt cx="2740" cy="640"/>
          </a:xfr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grpSpPr>
        <p:sp>
          <p:nvSpPr>
            <p:cNvPr id="5" name="圆角矩形 4"/>
            <p:cNvSpPr/>
            <p:nvPr/>
          </p:nvSpPr>
          <p:spPr>
            <a:xfrm>
              <a:off x="4990" y="3010"/>
              <a:ext cx="2740" cy="6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5316" y="3040"/>
              <a:ext cx="2088" cy="58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r>
                <a:rPr lang="zh-CN" altLang="en-US"/>
                <a:t>计算高可用</a:t>
              </a:r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168650" y="3663950"/>
            <a:ext cx="1739900" cy="406400"/>
            <a:chOff x="4990" y="5150"/>
            <a:chExt cx="2740" cy="640"/>
          </a:xfr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ang="5400000" scaled="0"/>
          </a:gradFill>
        </p:grpSpPr>
        <p:sp>
          <p:nvSpPr>
            <p:cNvPr id="7" name="圆角矩形 6"/>
            <p:cNvSpPr/>
            <p:nvPr/>
          </p:nvSpPr>
          <p:spPr>
            <a:xfrm>
              <a:off x="4990" y="5150"/>
              <a:ext cx="2740" cy="6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316" y="5180"/>
              <a:ext cx="2088" cy="58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r>
                <a:rPr lang="zh-CN" altLang="en-US"/>
                <a:t>存储高可用</a:t>
              </a:r>
              <a:endParaRPr lang="zh-CN" altLang="en-US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302250" y="1504950"/>
            <a:ext cx="1739900" cy="406400"/>
            <a:chOff x="8350" y="2370"/>
            <a:chExt cx="2740" cy="64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8350" y="2370"/>
              <a:ext cx="2740" cy="6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676" y="2400"/>
              <a:ext cx="1728" cy="58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r>
                <a:rPr lang="zh-CN" altLang="en-US"/>
                <a:t>任务分配</a:t>
              </a:r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302250" y="2470785"/>
            <a:ext cx="1739900" cy="406400"/>
            <a:chOff x="8350" y="3600"/>
            <a:chExt cx="2740" cy="64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1" name="圆角矩形 10"/>
            <p:cNvSpPr/>
            <p:nvPr/>
          </p:nvSpPr>
          <p:spPr>
            <a:xfrm>
              <a:off x="8350" y="3600"/>
              <a:ext cx="2740" cy="6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676" y="3630"/>
              <a:ext cx="1728" cy="58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r>
                <a:rPr lang="zh-CN" altLang="en-US"/>
                <a:t>任务分解</a:t>
              </a:r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5302250" y="3436620"/>
            <a:ext cx="1739900" cy="406400"/>
            <a:chOff x="8350" y="4540"/>
            <a:chExt cx="2740" cy="64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" name="圆角矩形 12"/>
            <p:cNvSpPr/>
            <p:nvPr/>
          </p:nvSpPr>
          <p:spPr>
            <a:xfrm>
              <a:off x="8350" y="4540"/>
              <a:ext cx="2740" cy="6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676" y="4570"/>
              <a:ext cx="1728" cy="58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r>
                <a:rPr lang="zh-CN" altLang="en-US"/>
                <a:t>任务分配</a:t>
              </a:r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302250" y="4402455"/>
            <a:ext cx="1739900" cy="406400"/>
            <a:chOff x="8350" y="5770"/>
            <a:chExt cx="2740" cy="64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8350" y="5770"/>
              <a:ext cx="2740" cy="64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8676" y="5800"/>
              <a:ext cx="1728" cy="58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p>
              <a:r>
                <a:rPr lang="zh-CN" altLang="en-US"/>
                <a:t>任务分解</a:t>
              </a:r>
              <a:endParaRPr lang="zh-CN" altLang="en-US"/>
            </a:p>
          </p:txBody>
        </p:sp>
      </p:grpSp>
      <p:cxnSp>
        <p:nvCxnSpPr>
          <p:cNvPr id="39" name="肘形连接符 38"/>
          <p:cNvCxnSpPr>
            <a:stCxn id="3" idx="6"/>
            <a:endCxn id="5" idx="1"/>
          </p:cNvCxnSpPr>
          <p:nvPr/>
        </p:nvCxnSpPr>
        <p:spPr>
          <a:xfrm flipV="1">
            <a:off x="2698750" y="2114550"/>
            <a:ext cx="469900" cy="8680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肘形连接符 39"/>
          <p:cNvCxnSpPr>
            <a:stCxn id="3" idx="6"/>
            <a:endCxn id="7" idx="1"/>
          </p:cNvCxnSpPr>
          <p:nvPr/>
        </p:nvCxnSpPr>
        <p:spPr>
          <a:xfrm>
            <a:off x="2698750" y="2982595"/>
            <a:ext cx="469900" cy="884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肘形连接符 40"/>
          <p:cNvCxnSpPr>
            <a:stCxn id="5" idx="3"/>
            <a:endCxn id="9" idx="1"/>
          </p:cNvCxnSpPr>
          <p:nvPr/>
        </p:nvCxnSpPr>
        <p:spPr>
          <a:xfrm flipV="1">
            <a:off x="4908550" y="1708150"/>
            <a:ext cx="393700" cy="406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肘形连接符 41"/>
          <p:cNvCxnSpPr>
            <a:stCxn id="5" idx="3"/>
            <a:endCxn id="11" idx="1"/>
          </p:cNvCxnSpPr>
          <p:nvPr/>
        </p:nvCxnSpPr>
        <p:spPr>
          <a:xfrm>
            <a:off x="4908550" y="2114550"/>
            <a:ext cx="393700" cy="5594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肘形连接符 42"/>
          <p:cNvCxnSpPr>
            <a:stCxn id="7" idx="3"/>
            <a:endCxn id="13" idx="1"/>
          </p:cNvCxnSpPr>
          <p:nvPr/>
        </p:nvCxnSpPr>
        <p:spPr>
          <a:xfrm flipV="1">
            <a:off x="4908550" y="3639820"/>
            <a:ext cx="393700" cy="2273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肘形连接符 43"/>
          <p:cNvCxnSpPr>
            <a:stCxn id="7" idx="3"/>
            <a:endCxn id="15" idx="1"/>
          </p:cNvCxnSpPr>
          <p:nvPr/>
        </p:nvCxnSpPr>
        <p:spPr>
          <a:xfrm>
            <a:off x="4908550" y="3867150"/>
            <a:ext cx="393700" cy="73850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7321550" y="3436620"/>
            <a:ext cx="356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高性能分布式</a:t>
            </a:r>
            <a:r>
              <a:rPr lang="en-US" altLang="zh-CN"/>
              <a:t>KV</a:t>
            </a:r>
            <a:r>
              <a:rPr lang="zh-CN" altLang="en-US"/>
              <a:t>存储</a:t>
            </a:r>
            <a:endParaRPr lang="zh-CN" altLang="en-US"/>
          </a:p>
        </p:txBody>
      </p:sp>
      <p:sp>
        <p:nvSpPr>
          <p:cNvPr id="46" name="文本框 45"/>
          <p:cNvSpPr txBox="1"/>
          <p:nvPr/>
        </p:nvSpPr>
        <p:spPr>
          <a:xfrm>
            <a:off x="7321550" y="4283075"/>
            <a:ext cx="35693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图片数据存储到 </a:t>
            </a:r>
            <a:r>
              <a:rPr lang="en-US" altLang="zh-CN"/>
              <a:t>CDN </a:t>
            </a:r>
            <a:r>
              <a:rPr lang="zh-CN" altLang="en-US"/>
              <a:t>中，其他的数据写入到</a:t>
            </a:r>
            <a:r>
              <a:rPr lang="en-US" altLang="zh-CN"/>
              <a:t>KV</a:t>
            </a:r>
            <a:r>
              <a:rPr lang="zh-CN" altLang="en-US"/>
              <a:t>存储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流程图: 可选过程 4"/>
          <p:cNvSpPr/>
          <p:nvPr/>
        </p:nvSpPr>
        <p:spPr>
          <a:xfrm>
            <a:off x="4044950" y="2390140"/>
            <a:ext cx="4686300" cy="3683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685665" y="2390140"/>
            <a:ext cx="3391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接入服务器</a:t>
            </a:r>
            <a:endParaRPr lang="zh-CN" altLang="en-US"/>
          </a:p>
        </p:txBody>
      </p:sp>
      <p:sp>
        <p:nvSpPr>
          <p:cNvPr id="7" name="流程图: 可选过程 6"/>
          <p:cNvSpPr/>
          <p:nvPr/>
        </p:nvSpPr>
        <p:spPr>
          <a:xfrm>
            <a:off x="4044950" y="3402965"/>
            <a:ext cx="2184400" cy="381635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4310380" y="3404235"/>
            <a:ext cx="1678305" cy="36830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p>
            <a:pPr algn="ctr"/>
            <a:r>
              <a:rPr lang="zh-CN" altLang="en-US"/>
              <a:t>批处理</a:t>
            </a:r>
            <a:endParaRPr lang="zh-CN" altLang="en-US"/>
          </a:p>
        </p:txBody>
      </p:sp>
      <p:sp>
        <p:nvSpPr>
          <p:cNvPr id="9" name="流程图: 可选过程 8"/>
          <p:cNvSpPr/>
          <p:nvPr/>
        </p:nvSpPr>
        <p:spPr>
          <a:xfrm>
            <a:off x="6546215" y="3396615"/>
            <a:ext cx="2185035" cy="375285"/>
          </a:xfrm>
          <a:prstGeom prst="flowChartAlternate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6800215" y="3403600"/>
            <a:ext cx="1677035" cy="36830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p>
            <a:pPr algn="ctr"/>
            <a:r>
              <a:rPr lang="zh-CN" altLang="en-US"/>
              <a:t>朋友圈</a:t>
            </a:r>
            <a:endParaRPr lang="zh-CN" altLang="en-US"/>
          </a:p>
        </p:txBody>
      </p:sp>
      <p:sp>
        <p:nvSpPr>
          <p:cNvPr id="11" name="流程图: 可选过程 10"/>
          <p:cNvSpPr/>
          <p:nvPr/>
        </p:nvSpPr>
        <p:spPr>
          <a:xfrm>
            <a:off x="4044950" y="4432300"/>
            <a:ext cx="1143635" cy="368300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196715" y="4432300"/>
            <a:ext cx="840105" cy="36830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p>
            <a:pPr algn="ctr"/>
            <a:r>
              <a:rPr lang="zh-CN" altLang="en-US"/>
              <a:t>账号</a:t>
            </a:r>
            <a:endParaRPr lang="zh-CN" altLang="en-US"/>
          </a:p>
        </p:txBody>
      </p:sp>
      <p:sp>
        <p:nvSpPr>
          <p:cNvPr id="13" name="流程图: 可选过程 12"/>
          <p:cNvSpPr/>
          <p:nvPr/>
        </p:nvSpPr>
        <p:spPr>
          <a:xfrm>
            <a:off x="5225415" y="4432300"/>
            <a:ext cx="1003935" cy="3683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283200" y="4432300"/>
            <a:ext cx="8883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关系链</a:t>
            </a:r>
            <a:endParaRPr lang="zh-CN" altLang="en-US"/>
          </a:p>
        </p:txBody>
      </p:sp>
      <p:sp>
        <p:nvSpPr>
          <p:cNvPr id="15" name="流程图: 可选过程 14"/>
          <p:cNvSpPr/>
          <p:nvPr/>
        </p:nvSpPr>
        <p:spPr>
          <a:xfrm>
            <a:off x="6546850" y="4145915"/>
            <a:ext cx="1143635" cy="368300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558280" y="4145915"/>
            <a:ext cx="1169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发表</a:t>
            </a:r>
            <a:endParaRPr lang="en-US" altLang="zh-CN"/>
          </a:p>
        </p:txBody>
      </p:sp>
      <p:sp>
        <p:nvSpPr>
          <p:cNvPr id="17" name="流程图: 可选过程 16"/>
          <p:cNvSpPr/>
          <p:nvPr/>
        </p:nvSpPr>
        <p:spPr>
          <a:xfrm>
            <a:off x="7727315" y="4152900"/>
            <a:ext cx="1003935" cy="368300"/>
          </a:xfrm>
          <a:prstGeom prst="flowChartAlternateProcess">
            <a:avLst/>
          </a:prstGeo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7701915" y="4145915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评论</a:t>
            </a:r>
            <a:r>
              <a:rPr lang="en-US" altLang="zh-CN"/>
              <a:t>/</a:t>
            </a:r>
            <a:r>
              <a:rPr lang="zh-CN" altLang="en-US"/>
              <a:t>赞</a:t>
            </a:r>
            <a:endParaRPr lang="zh-CN" altLang="en-US"/>
          </a:p>
        </p:txBody>
      </p:sp>
      <p:sp>
        <p:nvSpPr>
          <p:cNvPr id="19" name="流程图: 可选过程 18"/>
          <p:cNvSpPr/>
          <p:nvPr/>
        </p:nvSpPr>
        <p:spPr>
          <a:xfrm>
            <a:off x="6546850" y="4584700"/>
            <a:ext cx="1143635" cy="3683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6558280" y="4577715"/>
            <a:ext cx="1169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时间线</a:t>
            </a:r>
            <a:endParaRPr lang="zh-CN" altLang="en-US"/>
          </a:p>
        </p:txBody>
      </p:sp>
      <p:sp>
        <p:nvSpPr>
          <p:cNvPr id="21" name="流程图: 可选过程 20"/>
          <p:cNvSpPr/>
          <p:nvPr/>
        </p:nvSpPr>
        <p:spPr>
          <a:xfrm>
            <a:off x="7727315" y="4577715"/>
            <a:ext cx="1003935" cy="368300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7727315" y="4584700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/>
              <a:t>相册</a:t>
            </a:r>
            <a:endParaRPr lang="zh-CN" altLang="en-US"/>
          </a:p>
        </p:txBody>
      </p:sp>
      <p:sp>
        <p:nvSpPr>
          <p:cNvPr id="23" name="流程图: 可选过程 22"/>
          <p:cNvSpPr/>
          <p:nvPr/>
        </p:nvSpPr>
        <p:spPr>
          <a:xfrm>
            <a:off x="4044950" y="5448300"/>
            <a:ext cx="4685665" cy="3683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4044315" y="5384800"/>
            <a:ext cx="4686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Key-Value Storage</a:t>
            </a:r>
            <a:endParaRPr lang="en-US" altLang="zh-CN"/>
          </a:p>
        </p:txBody>
      </p:sp>
      <p:sp>
        <p:nvSpPr>
          <p:cNvPr id="25" name="流程图: 可选过程 24"/>
          <p:cNvSpPr/>
          <p:nvPr/>
        </p:nvSpPr>
        <p:spPr>
          <a:xfrm>
            <a:off x="9588500" y="3211830"/>
            <a:ext cx="1003935" cy="77406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9563100" y="3415030"/>
            <a:ext cx="1029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CDN</a:t>
            </a:r>
            <a:endParaRPr lang="en-US" altLang="zh-CN"/>
          </a:p>
        </p:txBody>
      </p:sp>
      <p:sp>
        <p:nvSpPr>
          <p:cNvPr id="27" name="矩形 26"/>
          <p:cNvSpPr/>
          <p:nvPr/>
        </p:nvSpPr>
        <p:spPr>
          <a:xfrm>
            <a:off x="1416050" y="1866900"/>
            <a:ext cx="7924800" cy="412813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8" name="直接连接符 27"/>
          <p:cNvCxnSpPr/>
          <p:nvPr/>
        </p:nvCxnSpPr>
        <p:spPr>
          <a:xfrm>
            <a:off x="1403350" y="3211830"/>
            <a:ext cx="7937500" cy="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1403350" y="3963670"/>
            <a:ext cx="7937500" cy="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1416050" y="5168900"/>
            <a:ext cx="7937500" cy="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3600450" y="1854200"/>
            <a:ext cx="0" cy="415290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2000250" y="2425065"/>
            <a:ext cx="890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接入层</a:t>
            </a:r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2000250" y="340360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逻辑层</a:t>
            </a:r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2000250" y="438213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存储代理层</a:t>
            </a:r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2000250" y="538480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存储层</a:t>
            </a:r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6445250" y="4051300"/>
            <a:ext cx="2387600" cy="99060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37" name="直接箭头连接符 36"/>
          <p:cNvCxnSpPr/>
          <p:nvPr/>
        </p:nvCxnSpPr>
        <p:spPr>
          <a:xfrm>
            <a:off x="7175500" y="2806700"/>
            <a:ext cx="12700" cy="5207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6451600" y="3811270"/>
            <a:ext cx="12700" cy="5207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>
          <a:xfrm>
            <a:off x="6381750" y="4953000"/>
            <a:ext cx="12700" cy="5207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>
          <a:xfrm>
            <a:off x="8731250" y="3582670"/>
            <a:ext cx="857250" cy="952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1" name="图片 40" descr="iPhone-ico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54650" y="415925"/>
            <a:ext cx="1625600" cy="1625600"/>
          </a:xfrm>
          <a:prstGeom prst="rect">
            <a:avLst/>
          </a:prstGeom>
        </p:spPr>
      </p:pic>
      <p:cxnSp>
        <p:nvCxnSpPr>
          <p:cNvPr id="42" name="直接箭头连接符 41"/>
          <p:cNvCxnSpPr/>
          <p:nvPr/>
        </p:nvCxnSpPr>
        <p:spPr>
          <a:xfrm>
            <a:off x="6171565" y="1935480"/>
            <a:ext cx="0" cy="40640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肘形连接符 42"/>
          <p:cNvCxnSpPr>
            <a:endCxn id="25" idx="0"/>
          </p:cNvCxnSpPr>
          <p:nvPr/>
        </p:nvCxnSpPr>
        <p:spPr>
          <a:xfrm>
            <a:off x="6711950" y="1092200"/>
            <a:ext cx="3378835" cy="2119630"/>
          </a:xfrm>
          <a:prstGeom prst="bentConnector2">
            <a:avLst/>
          </a:prstGeom>
          <a:ln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WPS 演示</Application>
  <PresentationFormat>宽屏</PresentationFormat>
  <Paragraphs>74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方正书宋_GBK</vt:lpstr>
      <vt:lpstr>Wingdings</vt:lpstr>
      <vt:lpstr>宋体</vt:lpstr>
      <vt:lpstr>Calibri</vt:lpstr>
      <vt:lpstr>微软雅黑</vt:lpstr>
      <vt:lpstr>汉仪旗黑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macos</dc:creator>
  <cp:lastModifiedBy>macos</cp:lastModifiedBy>
  <cp:revision>1</cp:revision>
  <dcterms:created xsi:type="dcterms:W3CDTF">2021-04-19T03:38:53Z</dcterms:created>
  <dcterms:modified xsi:type="dcterms:W3CDTF">2021-04-19T03:38:53Z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2052-3.4.2.5348</vt:lpwstr>
  </property>
</Properties>
</file>